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vnd.ms-photo" Extension="wdp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65" r:id="rId3"/>
    <p:sldId id="336" r:id="rId4"/>
    <p:sldId id="339" r:id="rId5"/>
    <p:sldId id="340" r:id="rId6"/>
    <p:sldId id="341" r:id="rId7"/>
    <p:sldId id="263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311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4" r:id="rId25"/>
    <p:sldId id="285" r:id="rId26"/>
    <p:sldId id="286" r:id="rId27"/>
    <p:sldId id="287" r:id="rId28"/>
    <p:sldId id="288" r:id="rId29"/>
    <p:sldId id="283" r:id="rId30"/>
    <p:sldId id="269" r:id="rId31"/>
    <p:sldId id="291" r:id="rId32"/>
    <p:sldId id="292" r:id="rId33"/>
    <p:sldId id="294" r:id="rId34"/>
    <p:sldId id="295" r:id="rId35"/>
    <p:sldId id="296" r:id="rId36"/>
    <p:sldId id="297" r:id="rId37"/>
    <p:sldId id="299" r:id="rId38"/>
    <p:sldId id="300" r:id="rId39"/>
    <p:sldId id="308" r:id="rId40"/>
    <p:sldId id="309" r:id="rId41"/>
    <p:sldId id="310" r:id="rId42"/>
    <p:sldId id="302" r:id="rId43"/>
    <p:sldId id="303" r:id="rId44"/>
    <p:sldId id="304" r:id="rId45"/>
    <p:sldId id="306" r:id="rId46"/>
    <p:sldId id="307" r:id="rId47"/>
    <p:sldId id="298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3" r:id="rId58"/>
    <p:sldId id="324" r:id="rId59"/>
    <p:sldId id="325" r:id="rId60"/>
    <p:sldId id="334" r:id="rId61"/>
    <p:sldId id="326" r:id="rId62"/>
    <p:sldId id="327" r:id="rId63"/>
    <p:sldId id="322" r:id="rId64"/>
    <p:sldId id="328" r:id="rId65"/>
    <p:sldId id="329" r:id="rId66"/>
    <p:sldId id="330" r:id="rId67"/>
    <p:sldId id="331" r:id="rId68"/>
    <p:sldId id="332" r:id="rId69"/>
    <p:sldId id="333" r:id="rId70"/>
    <p:sldId id="342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40F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67" d="100"/>
          <a:sy n="67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81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14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93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67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49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834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050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68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10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29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84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00FFFF"/>
            </a:gs>
            <a:gs pos="50000">
              <a:srgbClr val="DDF6FF"/>
            </a:gs>
            <a:gs pos="100000">
              <a:srgbClr val="00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00FFFF"/>
            </a:gs>
            <a:gs pos="50000">
              <a:srgbClr val="DDF6FF"/>
            </a:gs>
            <a:gs pos="100000">
              <a:srgbClr val="00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A8CEA-0849-4B93-90AC-09D6E73D4B2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AAAF5-DE3F-475A-BBBB-DF8499A5FE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38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1.xml.rels><?xml version="1.0" encoding="UTF-8" standalone="yes" ?><Relationships xmlns="http://schemas.openxmlformats.org/package/2006/relationships"><Relationship Id="rId3" Target="../media/image55.jpg" Type="http://schemas.openxmlformats.org/officeDocument/2006/relationships/image"/><Relationship Id="rId2" Target="../media/image54.pn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hdphoto1.wdp" Type="http://schemas.microsoft.com/office/2007/relationships/hdphoto"/><Relationship Id="rId4" Target="../media/image56.jpeg" Type="http://schemas.openxmlformats.org/officeDocument/2006/relationships/image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jpg"/><Relationship Id="rId4" Type="http://schemas.openxmlformats.org/officeDocument/2006/relationships/image" Target="../media/image9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g"/><Relationship Id="rId4" Type="http://schemas.openxmlformats.org/officeDocument/2006/relationships/image" Target="../media/image10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g"/><Relationship Id="rId4" Type="http://schemas.openxmlformats.org/officeDocument/2006/relationships/image" Target="../media/image12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jpeg"/><Relationship Id="rId4" Type="http://schemas.openxmlformats.org/officeDocument/2006/relationships/image" Target="../media/image1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.jpg"/><Relationship Id="rId4" Type="http://schemas.openxmlformats.org/officeDocument/2006/relationships/image" Target="../media/image157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1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8.jpg"/><Relationship Id="rId4" Type="http://schemas.openxmlformats.org/officeDocument/2006/relationships/image" Target="../media/image17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2.jpg"/><Relationship Id="rId4" Type="http://schemas.openxmlformats.org/officeDocument/2006/relationships/image" Target="../media/image18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6.png"/><Relationship Id="rId4" Type="http://schemas.openxmlformats.org/officeDocument/2006/relationships/image" Target="../media/image18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7.jpg"/><Relationship Id="rId4" Type="http://schemas.openxmlformats.org/officeDocument/2006/relationships/image" Target="../media/image196.jpg"/></Relationships>
</file>

<file path=ppt/slides/_rels/slide63.xml.rels><?xml version="1.0" encoding="UTF-8" standalone="yes" ?><Relationships xmlns="http://schemas.openxmlformats.org/package/2006/relationships"><Relationship Id="rId3" Target="../media/image199.jpeg" Type="http://schemas.openxmlformats.org/officeDocument/2006/relationships/image"/><Relationship Id="rId2" Target="../media/image198.pn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hdphoto2.wdp" Type="http://schemas.microsoft.com/office/2007/relationships/hdphoto"/><Relationship Id="rId4" Target="../media/image200.jpeg" Type="http://schemas.openxmlformats.org/officeDocument/2006/relationships/image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4.jpeg"/><Relationship Id="rId4" Type="http://schemas.openxmlformats.org/officeDocument/2006/relationships/image" Target="../media/image20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8.jpeg"/><Relationship Id="rId4" Type="http://schemas.openxmlformats.org/officeDocument/2006/relationships/image" Target="../media/image20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5.jpg"/><Relationship Id="rId4" Type="http://schemas.openxmlformats.org/officeDocument/2006/relationships/image" Target="../media/image21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9.jpg"/><Relationship Id="rId4" Type="http://schemas.openxmlformats.org/officeDocument/2006/relationships/image" Target="../media/image218.jp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233" y="116632"/>
            <a:ext cx="8958263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ctr"/>
            <a:r>
              <a:rPr dirty="0" lang="ru-RU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Муниципальное бюджетное учреждение дополнительного образования 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«Центр </a:t>
            </a:r>
            <a:r>
              <a:rPr dirty="0" lang="ru-RU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внешкольной работы 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«Экология</a:t>
            </a:r>
            <a:r>
              <a:rPr dirty="0" lang="ru-RU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, культура, 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образование» </a:t>
            </a:r>
            <a:r>
              <a:rPr dirty="0" err="1" lang="ru-RU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Кайбицкого</a:t>
            </a:r>
            <a:r>
              <a:rPr dirty="0" lang="ru-RU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 муниципального района Республики 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Татарстан</a:t>
            </a:r>
            <a:endParaRPr dirty="0" lang="ru-RU" sz="2000">
              <a:ln w="0"/>
              <a:solidFill>
                <a:prstClr val="black"/>
              </a:solidFill>
              <a:effectLst>
                <a:outerShdw algn="tl" blurRad="38100" dir="2700000" dist="19050" rotWithShape="0">
                  <a:prstClr val="black">
                    <a:alpha val="40000"/>
                  </a:prstClr>
                </a:outerShd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233" y="6033482"/>
            <a:ext cx="8958263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r"/>
            <a:r>
              <a:rPr dirty="0" err="1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Вильданова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dirty="0" err="1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Илюза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dirty="0" err="1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Ильгизовна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,</a:t>
            </a:r>
          </a:p>
          <a:p>
            <a:pPr algn="r"/>
            <a:r>
              <a:rPr dirty="0" lang="ru-RU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п</a:t>
            </a:r>
            <a:r>
              <a:rPr dirty="0" lang="ru-RU" smtClean="0" sz="20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едагог дополнительного образования</a:t>
            </a:r>
            <a:endParaRPr dirty="0" lang="ru-RU" sz="2000">
              <a:ln w="0"/>
              <a:solidFill>
                <a:prstClr val="black"/>
              </a:solidFill>
              <a:effectLst>
                <a:outerShdw algn="tl" blurRad="38100" dir="2700000" dist="19050" rotWithShape="0">
                  <a:prstClr val="black">
                    <a:alpha val="40000"/>
                  </a:prstClr>
                </a:outerShd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4792" y="1916832"/>
            <a:ext cx="4357688" cy="3046988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24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Сведения </a:t>
            </a:r>
            <a:r>
              <a:rPr b="1" dirty="0" lang="ru-RU" sz="24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о качестве реализации Программы </a:t>
            </a:r>
            <a:r>
              <a:rPr b="1" dirty="0" lang="ru-RU" smtClean="0" sz="24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дополнительного образования физкультурно-спортивной направленности </a:t>
            </a:r>
          </a:p>
          <a:p>
            <a:pPr algn="ctr"/>
            <a:r>
              <a:rPr b="1" dirty="0" lang="ru-RU" smtClean="0" sz="24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«Юный инспектор движения»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"/>
          <a:stretch/>
        </p:blipFill>
        <p:spPr>
          <a:xfrm>
            <a:off x="101279" y="1224136"/>
            <a:ext cx="4326705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0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0" spd="slow">
        <p:random/>
      </p:transition>
    </mc:Choice>
    <mc:Fallback xmlns="">
      <p:transition spd="slow">
        <p:random/>
      </p:transition>
    </mc:Fallback>
  </mc:AlternateContent>
  <p:timing>
    <p:tnLst>
      <p:par>
        <p:cTn dur="indefinite" id="1" nodeType="tmRoot" restart="never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5" y="44624"/>
            <a:ext cx="5040559" cy="6740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just"/>
            <a:r>
              <a:rPr b="1"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Цель программы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– формирование у обучающихся, как у участников дорожного движения, устойчивых навыков безопасного поведения на улицах и дорогах. </a:t>
            </a:r>
          </a:p>
          <a:p>
            <a:pPr algn="just"/>
            <a:endParaRPr dirty="0" lang="ru-RU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b="1"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Задачи программы: </a:t>
            </a: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обучающие; </a:t>
            </a: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сформировать у детей устойчивые навыки соблюдения и выполнения Правил дорожной безопасности;</a:t>
            </a: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обучить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способам оказания самопомощи и первой медицинской помощи; </a:t>
            </a:r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endParaRPr dirty="0" lang="ru-RU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развивающие:</a:t>
            </a: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развить у детей умение ориентироваться в дорожно-транспортных ситуациях; </a:t>
            </a: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повысить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интерес школьников к велоспорту; </a:t>
            </a:r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endParaRPr dirty="0" lang="ru-RU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воспитательные:</a:t>
            </a: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сплотить детский коллектив через совместные творческие дела; </a:t>
            </a: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воспитать чувство ответственности, культуры поведения на дорогах.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5"/>
          <a:stretch/>
        </p:blipFill>
        <p:spPr>
          <a:xfrm>
            <a:off x="5211805" y="3573016"/>
            <a:ext cx="3824692" cy="28758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/>
          <a:stretch/>
        </p:blipFill>
        <p:spPr>
          <a:xfrm>
            <a:off x="5202052" y="332656"/>
            <a:ext cx="3834444" cy="292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14269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5" y="699075"/>
            <a:ext cx="5544615" cy="61863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just"/>
            <a:r>
              <a:rPr dirty="0" err="1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Сформированность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у обучающихся </a:t>
            </a:r>
            <a:r>
              <a:rPr b="1"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знаний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:</a:t>
            </a:r>
          </a:p>
          <a:p>
            <a:pPr algn="just"/>
            <a:endParaRPr dirty="0" lang="ru-RU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правил поведения пешеходов на дороге;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назначения дорожных знаков, их использование в дорожных ситуациях;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истории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детского объединения ЮИД;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истории развития Правил дорожного движения;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о первых светофорах, легковом, грузовом и общественном транспорте, велосипедах;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серии дорожных знаков и их представителей;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технических устройств велосипеда;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способов оказания первой медицинской помощи;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новых форм агитации и пропаганды 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ПДД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233" y="56818"/>
            <a:ext cx="895826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32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Планируемые результаты</a:t>
            </a:r>
            <a:endParaRPr b="1" dirty="0" lang="ru-RU" sz="3200">
              <a:ln w="0"/>
              <a:solidFill>
                <a:prstClr val="black"/>
              </a:solidFill>
              <a:effectLst>
                <a:outerShdw algn="tl" blurRad="38100" dir="2700000" dist="19050" rotWithShape="0">
                  <a:prstClr val="black">
                    <a:alpha val="40000"/>
                  </a:prstClr>
                </a:outerShd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8" t="16512"/>
          <a:stretch/>
        </p:blipFill>
        <p:spPr>
          <a:xfrm>
            <a:off x="5652121" y="4149080"/>
            <a:ext cx="3364332" cy="2564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23" y="720079"/>
            <a:ext cx="3364929" cy="336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25351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8065" y="1052736"/>
            <a:ext cx="3816423" cy="5355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just"/>
            <a:r>
              <a:rPr dirty="0" err="1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Сформированность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у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обучающихся </a:t>
            </a:r>
            <a:r>
              <a:rPr b="1"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умений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:</a:t>
            </a:r>
          </a:p>
          <a:p>
            <a:pPr algn="just"/>
            <a:endParaRPr dirty="0" lang="ru-RU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работать с Правилами дорожного движения, выделять нужную информацию;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читать информацию по дорожным знакам;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оценивать дорожную ситуацию;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управлять велосипедом;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пользоваться общественным транспортом;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оказывать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первую медицинскую помощь 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пострадавшему.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233" y="56818"/>
            <a:ext cx="895826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32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Планируемые результаты</a:t>
            </a:r>
            <a:endParaRPr b="1" dirty="0" lang="ru-RU" sz="3200">
              <a:ln w="0"/>
              <a:solidFill>
                <a:prstClr val="black"/>
              </a:solidFill>
              <a:effectLst>
                <a:outerShdw algn="tl" blurRad="38100" dir="2700000" dist="19050" rotWithShape="0">
                  <a:prstClr val="black">
                    <a:alpha val="40000"/>
                  </a:prstClr>
                </a:outerShd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8"/>
          <a:stretch/>
        </p:blipFill>
        <p:spPr>
          <a:xfrm>
            <a:off x="126699" y="764704"/>
            <a:ext cx="4805341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60888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3861048"/>
            <a:ext cx="5396732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just"/>
            <a:r>
              <a:rPr dirty="0" err="1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Сформированность</a:t>
            </a:r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у обучающихся </a:t>
            </a:r>
            <a:r>
              <a:rPr b="1"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навыков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: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дисциплины, осторожности, предвидения опасности на дороге не переходящие в чувство боязни и страха; 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взаимной поддержки и выручки во время проведения конкурсных мероприятий;</a:t>
            </a:r>
          </a:p>
          <a:p>
            <a:pPr algn="just"/>
            <a:endParaRPr dirty="0" lang="ru-RU" smtClean="0">
              <a:ln w="0"/>
              <a:solidFill>
                <a:prstClr val="black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/>
            <a:r>
              <a:rPr dirty="0" lang="ru-RU" smtClean="0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- </a:t>
            </a:r>
            <a:r>
              <a:rPr dirty="0" lang="ru-RU">
                <a:ln w="0"/>
                <a:solidFill>
                  <a:prstClr val="black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участия в конкурсах, соревнованиях.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233" y="56818"/>
            <a:ext cx="895826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3200">
                <a:ln w="0"/>
                <a:solidFill>
                  <a:prstClr val="black"/>
                </a:solidFill>
                <a:effectLst>
                  <a:outerShdw algn="tl" blurRad="38100" dir="2700000" dist="19050" rotWithShape="0">
                    <a:prstClr val="black">
                      <a:alpha val="40000"/>
                    </a:prstClr>
                  </a:outerShd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Планируемые результаты</a:t>
            </a:r>
            <a:endParaRPr b="1" dirty="0" lang="ru-RU" sz="3200">
              <a:ln w="0"/>
              <a:solidFill>
                <a:prstClr val="black"/>
              </a:solidFill>
              <a:effectLst>
                <a:outerShdw algn="tl" blurRad="38100" dir="2700000" dist="19050" rotWithShape="0">
                  <a:prstClr val="black">
                    <a:alpha val="40000"/>
                  </a:prstClr>
                </a:outerShd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"/>
          <a:stretch/>
        </p:blipFill>
        <p:spPr>
          <a:xfrm>
            <a:off x="105147" y="805284"/>
            <a:ext cx="5835006" cy="29117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"/>
          <a:stretch/>
        </p:blipFill>
        <p:spPr>
          <a:xfrm>
            <a:off x="78233" y="3861048"/>
            <a:ext cx="3485655" cy="27423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041" y="785608"/>
            <a:ext cx="2961587" cy="293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53239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013176"/>
            <a:ext cx="8928992" cy="17599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37" y="116632"/>
            <a:ext cx="3401751" cy="48245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"/>
          <a:stretch/>
        </p:blipFill>
        <p:spPr>
          <a:xfrm>
            <a:off x="3707904" y="116632"/>
            <a:ext cx="524774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88417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225124"/>
            <a:ext cx="8928992" cy="15162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6632"/>
            <a:ext cx="3567999" cy="498579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61" y="117798"/>
            <a:ext cx="5007811" cy="498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65798"/>
            <a:ext cx="8928992" cy="12755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4" y="188640"/>
            <a:ext cx="3575339" cy="5155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983" y="188640"/>
            <a:ext cx="5247925" cy="51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84851"/>
      </p:ext>
    </p:extLst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57450"/>
            <a:ext cx="8948514" cy="12839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586" y="116632"/>
            <a:ext cx="3648910" cy="5229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5"/>
          <a:stretch/>
        </p:blipFill>
        <p:spPr>
          <a:xfrm>
            <a:off x="179511" y="116632"/>
            <a:ext cx="5112569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72797"/>
      </p:ext>
    </p:extLst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61829"/>
            <a:ext cx="8928992" cy="12959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4" y="144016"/>
            <a:ext cx="3727196" cy="5229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"/>
          <a:stretch/>
        </p:blipFill>
        <p:spPr>
          <a:xfrm>
            <a:off x="3951312" y="144016"/>
            <a:ext cx="5085184" cy="52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12437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15" y="5186513"/>
            <a:ext cx="8905081" cy="15548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40" y="188640"/>
            <a:ext cx="3354588" cy="48691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"/>
          <a:stretch/>
        </p:blipFill>
        <p:spPr>
          <a:xfrm>
            <a:off x="3635896" y="2924944"/>
            <a:ext cx="5328592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"/>
          <a:stretch/>
        </p:blipFill>
        <p:spPr>
          <a:xfrm>
            <a:off x="3635896" y="154955"/>
            <a:ext cx="5400600" cy="262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93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31513"/>
            <a:ext cx="8948514" cy="13098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1731"/>
            <a:ext cx="3691930" cy="51194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3" y="181730"/>
            <a:ext cx="5172157" cy="511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4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20543"/>
            <a:ext cx="8928992" cy="1020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3568" y="188640"/>
            <a:ext cx="7686095" cy="542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76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60344"/>
            <a:ext cx="8928992" cy="10164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97796" y="-1145404"/>
            <a:ext cx="5548407" cy="80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80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949280"/>
            <a:ext cx="8928992" cy="8046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36479" y="-1080294"/>
            <a:ext cx="5743049" cy="813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22442"/>
      </p:ext>
    </p:extLst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1" y="5949280"/>
            <a:ext cx="8964135" cy="8160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5" y="188640"/>
            <a:ext cx="4046245" cy="5688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"/>
          <a:stretch/>
        </p:blipFill>
        <p:spPr>
          <a:xfrm>
            <a:off x="4358798" y="2799721"/>
            <a:ext cx="4655392" cy="30803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798" y="188640"/>
            <a:ext cx="4655392" cy="261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36540"/>
      </p:ext>
    </p:extLst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954275"/>
            <a:ext cx="8928992" cy="7870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82" y="203826"/>
            <a:ext cx="3964924" cy="56734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/>
          <a:stretch/>
        </p:blipFill>
        <p:spPr>
          <a:xfrm rot="5400000">
            <a:off x="-312961" y="645423"/>
            <a:ext cx="5652162" cy="476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96850"/>
      </p:ext>
    </p:extLst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939053"/>
            <a:ext cx="8928992" cy="8023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5" y="188640"/>
            <a:ext cx="3927289" cy="56521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"/>
          <a:stretch/>
        </p:blipFill>
        <p:spPr>
          <a:xfrm>
            <a:off x="4139952" y="764704"/>
            <a:ext cx="4870997" cy="450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45332"/>
      </p:ext>
    </p:extLst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45238"/>
            <a:ext cx="8928991" cy="5961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"/>
          <a:stretch/>
        </p:blipFill>
        <p:spPr>
          <a:xfrm>
            <a:off x="3837017" y="1268760"/>
            <a:ext cx="5181147" cy="47867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/>
          <a:stretch/>
        </p:blipFill>
        <p:spPr>
          <a:xfrm>
            <a:off x="134417" y="116632"/>
            <a:ext cx="3600400" cy="362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63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55620"/>
            <a:ext cx="8928992" cy="5823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4" y="96815"/>
            <a:ext cx="4236133" cy="5996481"/>
          </a:xfrm>
          <a:prstGeom prst="rect">
            <a:avLst/>
          </a:prstGeom>
        </p:spPr>
      </p:pic>
      <p:pic>
        <p:nvPicPr>
          <p:cNvPr id="1026" name="Picture 2" descr="https://sun9-29.userapi.com/c855436/v855436437/c7508/Gpy2_fZlhQ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857" y="908720"/>
            <a:ext cx="4597015" cy="460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818739"/>
      </p:ext>
    </p:extLst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94316"/>
            <a:ext cx="8928992" cy="5470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51" y="116632"/>
            <a:ext cx="4270645" cy="5949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"/>
          <a:stretch/>
        </p:blipFill>
        <p:spPr>
          <a:xfrm>
            <a:off x="132656" y="703014"/>
            <a:ext cx="4511352" cy="467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83739"/>
      </p:ext>
    </p:extLst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013176"/>
            <a:ext cx="8858620" cy="17420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418" y="72008"/>
            <a:ext cx="3512706" cy="48691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"/>
          <a:stretch/>
        </p:blipFill>
        <p:spPr>
          <a:xfrm>
            <a:off x="123752" y="260647"/>
            <a:ext cx="5240336" cy="449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45219"/>
      </p:ext>
    </p:extLst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013176"/>
            <a:ext cx="8928992" cy="17201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16632"/>
            <a:ext cx="3370220" cy="48245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0"/>
          <a:stretch/>
        </p:blipFill>
        <p:spPr>
          <a:xfrm>
            <a:off x="3563386" y="164778"/>
            <a:ext cx="5473109" cy="477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80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4795863"/>
            <a:ext cx="8928993" cy="20175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27" y="161111"/>
            <a:ext cx="2584704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195" y="1052346"/>
            <a:ext cx="2584704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88640"/>
            <a:ext cx="2584704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62" y="1052736"/>
            <a:ext cx="2584704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8440031"/>
      </p:ext>
    </p:extLst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4" y="5517233"/>
            <a:ext cx="9032811" cy="12961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"/>
          <a:stretch/>
        </p:blipFill>
        <p:spPr>
          <a:xfrm>
            <a:off x="144097" y="116631"/>
            <a:ext cx="3923847" cy="53559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" r="15311"/>
          <a:stretch/>
        </p:blipFill>
        <p:spPr>
          <a:xfrm>
            <a:off x="4283079" y="116631"/>
            <a:ext cx="4681409" cy="535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5167"/>
      </p:ext>
    </p:extLst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8" y="6283052"/>
            <a:ext cx="8985498" cy="5303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4" y="163515"/>
            <a:ext cx="4071678" cy="59744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"/>
          <a:stretch/>
        </p:blipFill>
        <p:spPr>
          <a:xfrm>
            <a:off x="4280972" y="807650"/>
            <a:ext cx="4755524" cy="456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08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19" y="5229200"/>
            <a:ext cx="8991685" cy="15102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8640"/>
            <a:ext cx="3518024" cy="49685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16632"/>
            <a:ext cx="2623022" cy="2623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9" y="116631"/>
            <a:ext cx="2654981" cy="26230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27175"/>
            <a:ext cx="2955618" cy="289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1327"/>
      </p:ext>
    </p:extLst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3" y="5301208"/>
            <a:ext cx="8974533" cy="15007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48" y="144016"/>
            <a:ext cx="3532456" cy="5085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04" y="136054"/>
            <a:ext cx="2060848" cy="20608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9"/>
          <a:stretch/>
        </p:blipFill>
        <p:spPr>
          <a:xfrm>
            <a:off x="6044926" y="3188939"/>
            <a:ext cx="2631530" cy="20437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957" y="146322"/>
            <a:ext cx="2978100" cy="29946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" r="-72"/>
          <a:stretch/>
        </p:blipFill>
        <p:spPr>
          <a:xfrm>
            <a:off x="3779912" y="2276872"/>
            <a:ext cx="216024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22916"/>
      </p:ext>
    </p:extLst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59024"/>
            <a:ext cx="8928992" cy="10463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73" y="129728"/>
            <a:ext cx="3941927" cy="5517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5178650"/>
            <a:ext cx="4824536" cy="5546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4509120"/>
            <a:ext cx="4827338" cy="5710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"/>
          <a:stretch/>
        </p:blipFill>
        <p:spPr>
          <a:xfrm>
            <a:off x="4211960" y="202517"/>
            <a:ext cx="4824536" cy="423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68448"/>
      </p:ext>
    </p:extLst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986057"/>
            <a:ext cx="8928992" cy="7972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42620" y="994700"/>
            <a:ext cx="5732696" cy="40324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"/>
          <a:stretch/>
        </p:blipFill>
        <p:spPr>
          <a:xfrm>
            <a:off x="4283968" y="620688"/>
            <a:ext cx="4752528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58069"/>
      </p:ext>
    </p:extLst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530480"/>
            <a:ext cx="8928992" cy="12684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4370"/>
            <a:ext cx="3816424" cy="53401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"/>
          <a:stretch/>
        </p:blipFill>
        <p:spPr>
          <a:xfrm>
            <a:off x="118938" y="3284984"/>
            <a:ext cx="4957117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2"/>
          <a:stretch/>
        </p:blipFill>
        <p:spPr>
          <a:xfrm>
            <a:off x="118939" y="118387"/>
            <a:ext cx="4957117" cy="323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43526"/>
      </p:ext>
    </p:extLst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56" y="5014060"/>
            <a:ext cx="8894440" cy="17570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057" y="188640"/>
            <a:ext cx="3354728" cy="4725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821552"/>
            <a:ext cx="5400600" cy="10476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9" y="188640"/>
            <a:ext cx="2430461" cy="3528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"/>
          <a:stretch/>
        </p:blipFill>
        <p:spPr>
          <a:xfrm>
            <a:off x="2648658" y="339089"/>
            <a:ext cx="2931454" cy="330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46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09" y="5949280"/>
            <a:ext cx="8881287" cy="7920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5" y="116632"/>
            <a:ext cx="4062010" cy="57332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6632"/>
            <a:ext cx="4680520" cy="21614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56" y="2377513"/>
            <a:ext cx="4668540" cy="350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92713"/>
      </p:ext>
    </p:extLst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229200"/>
            <a:ext cx="8978866" cy="1519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3" y="2476716"/>
            <a:ext cx="4993353" cy="26084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8" y="116632"/>
            <a:ext cx="4435666" cy="2232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269869" cy="2232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"/>
          <a:stretch/>
        </p:blipFill>
        <p:spPr>
          <a:xfrm>
            <a:off x="5181288" y="2456153"/>
            <a:ext cx="3855208" cy="262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03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5229200"/>
            <a:ext cx="9001691" cy="15102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6632"/>
            <a:ext cx="7344817" cy="50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07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1" y="5229200"/>
            <a:ext cx="9008862" cy="1519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" y="121704"/>
            <a:ext cx="3899925" cy="2924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1704"/>
            <a:ext cx="3899925" cy="29249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75" y="1059582"/>
            <a:ext cx="2891378" cy="40907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544911"/>
            <a:ext cx="1834241" cy="25785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1" y="2636912"/>
            <a:ext cx="1760842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42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79803"/>
            <a:ext cx="8856984" cy="5615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8" y="116632"/>
            <a:ext cx="8868940" cy="43226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48" y="3140968"/>
            <a:ext cx="8868940" cy="296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147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88525"/>
            <a:ext cx="8928992" cy="12528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50" y="206499"/>
            <a:ext cx="8908379" cy="509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06759"/>
      </p:ext>
    </p:extLst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725144"/>
            <a:ext cx="8963214" cy="20162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"/>
          <a:stretch/>
        </p:blipFill>
        <p:spPr>
          <a:xfrm>
            <a:off x="107504" y="148542"/>
            <a:ext cx="2088232" cy="4521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/>
          <a:stretch/>
        </p:blipFill>
        <p:spPr>
          <a:xfrm>
            <a:off x="2267744" y="617196"/>
            <a:ext cx="3816424" cy="35846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6156175" y="148542"/>
            <a:ext cx="2914543" cy="45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87013"/>
      </p:ext>
    </p:extLst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59981"/>
            <a:ext cx="8928992" cy="12955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"/>
          <a:stretch/>
        </p:blipFill>
        <p:spPr>
          <a:xfrm rot="5400000">
            <a:off x="-629840" y="818324"/>
            <a:ext cx="5276483" cy="38017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6"/>
          <a:stretch/>
        </p:blipFill>
        <p:spPr>
          <a:xfrm>
            <a:off x="4349534" y="133542"/>
            <a:ext cx="4686962" cy="28634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>
          <a:xfrm rot="16200000">
            <a:off x="4848744" y="1775491"/>
            <a:ext cx="2750269" cy="447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791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925724"/>
      </p:ext>
    </p:extLst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08953"/>
            <a:ext cx="8928992" cy="10324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"/>
          <a:stretch/>
        </p:blipFill>
        <p:spPr>
          <a:xfrm>
            <a:off x="4644008" y="99392"/>
            <a:ext cx="4338140" cy="55549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"/>
          <a:stretch/>
        </p:blipFill>
        <p:spPr>
          <a:xfrm>
            <a:off x="204097" y="99392"/>
            <a:ext cx="4223887" cy="555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65255"/>
      </p:ext>
    </p:extLst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517232"/>
            <a:ext cx="8928992" cy="12502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6" y="171400"/>
            <a:ext cx="3826250" cy="52738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"/>
          <a:stretch/>
        </p:blipFill>
        <p:spPr>
          <a:xfrm>
            <a:off x="4156469" y="171399"/>
            <a:ext cx="4880027" cy="2465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68" y="2697845"/>
            <a:ext cx="4880027" cy="274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93705"/>
      </p:ext>
    </p:extLst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679944"/>
            <a:ext cx="8928992" cy="10614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/>
          <a:stretch/>
        </p:blipFill>
        <p:spPr>
          <a:xfrm rot="16200000">
            <a:off x="1797286" y="-1218789"/>
            <a:ext cx="5471740" cy="81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5304"/>
      </p:ext>
    </p:extLst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5259416"/>
            <a:ext cx="8928993" cy="1481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/>
          <a:stretch/>
        </p:blipFill>
        <p:spPr>
          <a:xfrm rot="16200000">
            <a:off x="2006667" y="-1364722"/>
            <a:ext cx="5044420" cy="800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05605"/>
      </p:ext>
    </p:extLst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33256"/>
            <a:ext cx="8928992" cy="10367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"/>
          <a:stretch/>
        </p:blipFill>
        <p:spPr>
          <a:xfrm>
            <a:off x="4716016" y="72008"/>
            <a:ext cx="3734327" cy="4726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959551"/>
            <a:ext cx="8930231" cy="7737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7" y="72008"/>
            <a:ext cx="3312137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40548"/>
      </p:ext>
    </p:extLst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41691"/>
            <a:ext cx="8959725" cy="999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/>
          <a:stretch/>
        </p:blipFill>
        <p:spPr>
          <a:xfrm rot="16200000">
            <a:off x="1827412" y="-1403820"/>
            <a:ext cx="5489176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5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09102"/>
            <a:ext cx="8964488" cy="5322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6633"/>
            <a:ext cx="4189177" cy="59766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7571" y="863716"/>
            <a:ext cx="5976664" cy="448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669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84742"/>
            <a:ext cx="8878192" cy="5566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3" y="65135"/>
            <a:ext cx="3949551" cy="54520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611365"/>
            <a:ext cx="8928993" cy="5499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98455" y="582265"/>
            <a:ext cx="3456385" cy="482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575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956173"/>
            <a:ext cx="8954963" cy="785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34" y="116632"/>
            <a:ext cx="4080133" cy="5771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234"/>
            <a:ext cx="4752528" cy="31698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94071"/>
            <a:ext cx="4752528" cy="316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66814"/>
      </p:ext>
    </p:extLst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37312"/>
            <a:ext cx="8959725" cy="5231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9392"/>
            <a:ext cx="4320480" cy="6096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"/>
          <a:stretch/>
        </p:blipFill>
        <p:spPr>
          <a:xfrm>
            <a:off x="4553631" y="99393"/>
            <a:ext cx="4513598" cy="606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96001"/>
      </p:ext>
    </p:extLst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6" y="5718200"/>
            <a:ext cx="8973836" cy="1023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187" y="118753"/>
            <a:ext cx="3953791" cy="55424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"/>
          <a:stretch/>
        </p:blipFill>
        <p:spPr>
          <a:xfrm>
            <a:off x="109416" y="118753"/>
            <a:ext cx="4928395" cy="554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51246"/>
      </p:ext>
    </p:extLst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501995"/>
            <a:ext cx="8964488" cy="1239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"/>
          <a:stretch/>
        </p:blipFill>
        <p:spPr>
          <a:xfrm rot="16200000">
            <a:off x="1967506" y="-1558104"/>
            <a:ext cx="5353002" cy="864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973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13926"/>
            <a:ext cx="8892480" cy="5274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0351"/>
            <a:ext cx="4104456" cy="59329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55976" y="178682"/>
            <a:ext cx="4644008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Сочинение стихотворений:</a:t>
            </a:r>
          </a:p>
          <a:p>
            <a:endParaRPr lang="ru-RU" sz="2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правила дорожного движения;</a:t>
            </a:r>
          </a:p>
          <a:p>
            <a:endParaRPr lang="ru-RU" sz="20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дорожные знаки;</a:t>
            </a:r>
          </a:p>
          <a:p>
            <a:endParaRPr lang="ru-RU" sz="20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светофор;</a:t>
            </a:r>
          </a:p>
          <a:p>
            <a:endParaRPr lang="ru-RU" sz="20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дороги родного края.</a:t>
            </a:r>
            <a:endParaRPr lang="ru-RU" sz="2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277626"/>
      </p:ext>
    </p:extLst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11609"/>
            <a:ext cx="8878192" cy="10297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750808" cy="54726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241296"/>
            <a:ext cx="4989760" cy="33265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>
            <a:off x="3995936" y="116633"/>
            <a:ext cx="4989760" cy="235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929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6203717"/>
            <a:ext cx="9017446" cy="5376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9228" y="-1157948"/>
            <a:ext cx="6048671" cy="85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041900"/>
      </p:ext>
    </p:extLst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84742"/>
            <a:ext cx="8878192" cy="5566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99392"/>
            <a:ext cx="4248472" cy="60462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"/>
          <a:stretch/>
        </p:blipFill>
        <p:spPr>
          <a:xfrm>
            <a:off x="4450327" y="116632"/>
            <a:ext cx="4569623" cy="24348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327" y="2636912"/>
            <a:ext cx="4569624" cy="342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07504"/>
      </p:ext>
    </p:extLst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90426"/>
            <a:ext cx="8964488" cy="5509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44" y="81135"/>
            <a:ext cx="4330148" cy="2888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41615" y="835076"/>
            <a:ext cx="6031524" cy="45236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"/>
          <a:stretch/>
        </p:blipFill>
        <p:spPr>
          <a:xfrm>
            <a:off x="4722740" y="3022192"/>
            <a:ext cx="4349252" cy="304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586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9" y="3068960"/>
            <a:ext cx="4326135" cy="28854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9" y="111454"/>
            <a:ext cx="4326135" cy="28854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27918" y="788707"/>
            <a:ext cx="5952661" cy="44644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0" y="6032070"/>
            <a:ext cx="8934648" cy="78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02702"/>
      </p:ext>
    </p:extLst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06069"/>
            <a:ext cx="8892480" cy="10352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3" y="116632"/>
            <a:ext cx="3817585" cy="54726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5"/>
          <a:stretch/>
        </p:blipFill>
        <p:spPr>
          <a:xfrm>
            <a:off x="3995936" y="133226"/>
            <a:ext cx="5058701" cy="545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38313"/>
      </p:ext>
    </p:extLst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12034"/>
            <a:ext cx="8868667" cy="529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2" y="116632"/>
            <a:ext cx="4039441" cy="60118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"/>
          <a:stretch/>
        </p:blipFill>
        <p:spPr>
          <a:xfrm>
            <a:off x="4320479" y="116632"/>
            <a:ext cx="4727699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"/>
          <a:stretch/>
        </p:blipFill>
        <p:spPr>
          <a:xfrm>
            <a:off x="4320479" y="2852935"/>
            <a:ext cx="4727699" cy="331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89574"/>
      </p:ext>
    </p:extLst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08284"/>
            <a:ext cx="8950200" cy="5330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217944" cy="59766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"/>
          <a:stretch/>
        </p:blipFill>
        <p:spPr>
          <a:xfrm>
            <a:off x="4427984" y="116632"/>
            <a:ext cx="4644008" cy="331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481041"/>
            <a:ext cx="4644008" cy="261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83117"/>
      </p:ext>
    </p:extLst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733256"/>
            <a:ext cx="8940675" cy="10485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91" y="116632"/>
            <a:ext cx="3860640" cy="5517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cstate="print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3"/>
          <a:stretch/>
        </p:blipFill>
        <p:spPr>
          <a:xfrm>
            <a:off x="4067944" y="94710"/>
            <a:ext cx="4968552" cy="553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69794"/>
      </p:ext>
    </p:extLst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5517232"/>
            <a:ext cx="8928993" cy="12489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16632"/>
            <a:ext cx="3672409" cy="5257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7" y="1537937"/>
            <a:ext cx="5112568" cy="38344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1"/>
          <a:stretch/>
        </p:blipFill>
        <p:spPr>
          <a:xfrm>
            <a:off x="3923927" y="108049"/>
            <a:ext cx="5112567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35144"/>
      </p:ext>
    </p:extLst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165304"/>
            <a:ext cx="8964488" cy="5789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460" y="188640"/>
            <a:ext cx="4098066" cy="59046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"/>
          <a:stretch/>
        </p:blipFill>
        <p:spPr>
          <a:xfrm>
            <a:off x="107505" y="249351"/>
            <a:ext cx="4752528" cy="26035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5"/>
          <a:stretch/>
        </p:blipFill>
        <p:spPr>
          <a:xfrm>
            <a:off x="107503" y="2943395"/>
            <a:ext cx="4752529" cy="31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226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37312"/>
            <a:ext cx="8964488" cy="5579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87703"/>
            <a:ext cx="8964488" cy="45654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5" y="4459325"/>
            <a:ext cx="8939857" cy="170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48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251577"/>
            <a:ext cx="8892480" cy="1489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825" y="116632"/>
            <a:ext cx="5064671" cy="2855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795886" cy="50611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824" y="2830899"/>
            <a:ext cx="5064672" cy="23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81500"/>
      </p:ext>
    </p:extLst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8" y="5301208"/>
            <a:ext cx="8945438" cy="14784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1"/>
          <a:stretch/>
        </p:blipFill>
        <p:spPr>
          <a:xfrm>
            <a:off x="114548" y="2630684"/>
            <a:ext cx="4961508" cy="255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87" y="78363"/>
            <a:ext cx="3863129" cy="51508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"/>
          <a:stretch/>
        </p:blipFill>
        <p:spPr>
          <a:xfrm>
            <a:off x="114548" y="78362"/>
            <a:ext cx="4961508" cy="248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737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3.googleusercontent.com/KXMp5H_shwOBu6Qg9wM7_cQYMgemZM3xvnBeCqwjA_0cain5GZ0-NAo3u27mMNYylmCrKKCPyW5I_LUu0GrV2447DtdT4_O_8H2gJhF5FiCRcSOsF6ppuPP5QTxliR6ony1x2k6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6620" y="1340768"/>
            <a:ext cx="8850759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algn="ctr"/>
            <a:r>
              <a:rPr lang="ru-RU" sz="600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  <a:endParaRPr lang="ru-RU" sz="6000" dirty="0">
              <a:ln w="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74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323</Words>
  <Application>Microsoft Office PowerPoint</Application>
  <PresentationFormat>Экран (4:3)</PresentationFormat>
  <Paragraphs>73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69</vt:i4>
      </vt:variant>
    </vt:vector>
  </HeadingPairs>
  <TitlesOfParts>
    <vt:vector size="74" baseType="lpstr">
      <vt:lpstr>Arial</vt:lpstr>
      <vt:lpstr>Calibri</vt:lpstr>
      <vt:lpstr>Calibri Light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BK_school</dc:creator>
  <cp:lastModifiedBy>1</cp:lastModifiedBy>
  <cp:revision>40</cp:revision>
  <dcterms:created xsi:type="dcterms:W3CDTF">2021-05-11T19:10:49Z</dcterms:created>
  <dcterms:modified xsi:type="dcterms:W3CDTF">2022-02-20T11:18:22Z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8996262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S9.1.2</vt:lpwstr>
  </property>
</Properties>
</file>